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73" r:id="rId3"/>
    <p:sldId id="261" r:id="rId4"/>
    <p:sldId id="257" r:id="rId5"/>
    <p:sldId id="272" r:id="rId6"/>
    <p:sldId id="262" r:id="rId7"/>
    <p:sldId id="265" r:id="rId8"/>
    <p:sldId id="266" r:id="rId9"/>
    <p:sldId id="267" r:id="rId10"/>
    <p:sldId id="268"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A6A794"/>
    <a:srgbClr val="938F82"/>
    <a:srgbClr val="62645A"/>
    <a:srgbClr val="8082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6" autoAdjust="0"/>
    <p:restoredTop sz="86810" autoAdjust="0"/>
  </p:normalViewPr>
  <p:slideViewPr>
    <p:cSldViewPr snapToGrid="0">
      <p:cViewPr varScale="1">
        <p:scale>
          <a:sx n="80" d="100"/>
          <a:sy n="80" d="100"/>
        </p:scale>
        <p:origin x="1086" y="30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D029AF-59DB-44D5-8444-F554CD418B58}" type="datetimeFigureOut">
              <a:rPr lang="en-US" smtClean="0"/>
              <a:t>3/26/2025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EB3EDA-23C2-4FEF-B18E-8DE1DE289FDE}" type="slidenum">
              <a:rPr lang="en-US" smtClean="0"/>
              <a:t>‹#›</a:t>
            </a:fld>
            <a:endParaRPr lang="en-US"/>
          </a:p>
        </p:txBody>
      </p:sp>
    </p:spTree>
    <p:extLst>
      <p:ext uri="{BB962C8B-B14F-4D97-AF65-F5344CB8AC3E}">
        <p14:creationId xmlns:p14="http://schemas.microsoft.com/office/powerpoint/2010/main" val="117864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AdeV</a:t>
            </a:r>
            <a:r>
              <a:rPr lang="en-US" dirty="0"/>
              <a:t>, a PE from Manatee </a:t>
            </a:r>
            <a:r>
              <a:rPr lang="en-US" dirty="0" err="1"/>
              <a:t>cnty</a:t>
            </a:r>
            <a:r>
              <a:rPr lang="en-US" dirty="0"/>
              <a:t> since 2013</a:t>
            </a:r>
          </a:p>
          <a:p>
            <a:r>
              <a:rPr lang="en-US" dirty="0"/>
              <a:t>Today I want to add to recent discussions on infrastructure and the effects of Storm Debbie &amp; approaching Tropical depression 9, forecast to replicate Debbie this week</a:t>
            </a:r>
          </a:p>
        </p:txBody>
      </p:sp>
      <p:sp>
        <p:nvSpPr>
          <p:cNvPr id="4" name="Slide Number Placeholder 3"/>
          <p:cNvSpPr>
            <a:spLocks noGrp="1"/>
          </p:cNvSpPr>
          <p:nvPr>
            <p:ph type="sldNum" sz="quarter" idx="5"/>
          </p:nvPr>
        </p:nvSpPr>
        <p:spPr/>
        <p:txBody>
          <a:bodyPr/>
          <a:lstStyle/>
          <a:p>
            <a:fld id="{F4EB3EDA-23C2-4FEF-B18E-8DE1DE289FDE}" type="slidenum">
              <a:rPr lang="en-US" smtClean="0"/>
              <a:t>1</a:t>
            </a:fld>
            <a:endParaRPr lang="en-US"/>
          </a:p>
        </p:txBody>
      </p:sp>
    </p:spTree>
    <p:extLst>
      <p:ext uri="{BB962C8B-B14F-4D97-AF65-F5344CB8AC3E}">
        <p14:creationId xmlns:p14="http://schemas.microsoft.com/office/powerpoint/2010/main" val="3007337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EB3EDA-23C2-4FEF-B18E-8DE1DE289FDE}" type="slidenum">
              <a:rPr lang="en-US" smtClean="0"/>
              <a:t>8</a:t>
            </a:fld>
            <a:endParaRPr lang="en-US"/>
          </a:p>
        </p:txBody>
      </p:sp>
    </p:spTree>
    <p:extLst>
      <p:ext uri="{BB962C8B-B14F-4D97-AF65-F5344CB8AC3E}">
        <p14:creationId xmlns:p14="http://schemas.microsoft.com/office/powerpoint/2010/main" val="2492338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EB3EDA-23C2-4FEF-B18E-8DE1DE289FDE}" type="slidenum">
              <a:rPr lang="en-US" smtClean="0"/>
              <a:t>9</a:t>
            </a:fld>
            <a:endParaRPr lang="en-US"/>
          </a:p>
        </p:txBody>
      </p:sp>
    </p:spTree>
    <p:extLst>
      <p:ext uri="{BB962C8B-B14F-4D97-AF65-F5344CB8AC3E}">
        <p14:creationId xmlns:p14="http://schemas.microsoft.com/office/powerpoint/2010/main" val="1084345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79B61-486D-6632-0E9B-AEF8ECDFD7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B7CF05-BF77-14D3-62AD-99A9AA5C89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04DC09-E803-27E5-B75D-F4729089A966}"/>
              </a:ext>
            </a:extLst>
          </p:cNvPr>
          <p:cNvSpPr>
            <a:spLocks noGrp="1"/>
          </p:cNvSpPr>
          <p:nvPr>
            <p:ph type="dt" sz="half" idx="10"/>
          </p:nvPr>
        </p:nvSpPr>
        <p:spPr/>
        <p:txBody>
          <a:bodyPr/>
          <a:lstStyle/>
          <a:p>
            <a:fld id="{E114885F-5580-4FC6-95A3-37293639BA04}" type="datetimeFigureOut">
              <a:rPr lang="en-US" smtClean="0"/>
              <a:t>3/26/2025</a:t>
            </a:fld>
            <a:endParaRPr lang="en-US"/>
          </a:p>
        </p:txBody>
      </p:sp>
      <p:sp>
        <p:nvSpPr>
          <p:cNvPr id="5" name="Footer Placeholder 4">
            <a:extLst>
              <a:ext uri="{FF2B5EF4-FFF2-40B4-BE49-F238E27FC236}">
                <a16:creationId xmlns:a16="http://schemas.microsoft.com/office/drawing/2014/main" id="{F09AEBB0-738B-9C8B-9B38-0AFE9DE1C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8AE2ED-B7B3-7310-5F88-F7E9D1491AD2}"/>
              </a:ext>
            </a:extLst>
          </p:cNvPr>
          <p:cNvSpPr>
            <a:spLocks noGrp="1"/>
          </p:cNvSpPr>
          <p:nvPr>
            <p:ph type="sldNum" sz="quarter" idx="12"/>
          </p:nvPr>
        </p:nvSpPr>
        <p:spPr/>
        <p:txBody>
          <a:bodyPr/>
          <a:lstStyle/>
          <a:p>
            <a:fld id="{D4F8A0B8-FABD-4E25-8E5A-BB53CADE46BF}" type="slidenum">
              <a:rPr lang="en-US" smtClean="0"/>
              <a:t>‹#›</a:t>
            </a:fld>
            <a:endParaRPr lang="en-US"/>
          </a:p>
        </p:txBody>
      </p:sp>
    </p:spTree>
    <p:extLst>
      <p:ext uri="{BB962C8B-B14F-4D97-AF65-F5344CB8AC3E}">
        <p14:creationId xmlns:p14="http://schemas.microsoft.com/office/powerpoint/2010/main" val="4016313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A34B9-905B-DD08-1C1E-F0B4E405CF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793F37-F094-A505-A9D2-61582B7359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DF7946-08C5-5993-847F-D4D2FEFF3C76}"/>
              </a:ext>
            </a:extLst>
          </p:cNvPr>
          <p:cNvSpPr>
            <a:spLocks noGrp="1"/>
          </p:cNvSpPr>
          <p:nvPr>
            <p:ph type="dt" sz="half" idx="10"/>
          </p:nvPr>
        </p:nvSpPr>
        <p:spPr/>
        <p:txBody>
          <a:bodyPr/>
          <a:lstStyle/>
          <a:p>
            <a:fld id="{E114885F-5580-4FC6-95A3-37293639BA04}" type="datetimeFigureOut">
              <a:rPr lang="en-US" smtClean="0"/>
              <a:t>3/26/2025</a:t>
            </a:fld>
            <a:endParaRPr lang="en-US"/>
          </a:p>
        </p:txBody>
      </p:sp>
      <p:sp>
        <p:nvSpPr>
          <p:cNvPr id="5" name="Footer Placeholder 4">
            <a:extLst>
              <a:ext uri="{FF2B5EF4-FFF2-40B4-BE49-F238E27FC236}">
                <a16:creationId xmlns:a16="http://schemas.microsoft.com/office/drawing/2014/main" id="{894AFD04-2C41-F46B-8F9D-C9A4BE1074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177B26-5CD6-A234-C6C3-5A373839A3A9}"/>
              </a:ext>
            </a:extLst>
          </p:cNvPr>
          <p:cNvSpPr>
            <a:spLocks noGrp="1"/>
          </p:cNvSpPr>
          <p:nvPr>
            <p:ph type="sldNum" sz="quarter" idx="12"/>
          </p:nvPr>
        </p:nvSpPr>
        <p:spPr/>
        <p:txBody>
          <a:bodyPr/>
          <a:lstStyle/>
          <a:p>
            <a:fld id="{D4F8A0B8-FABD-4E25-8E5A-BB53CADE46BF}" type="slidenum">
              <a:rPr lang="en-US" smtClean="0"/>
              <a:t>‹#›</a:t>
            </a:fld>
            <a:endParaRPr lang="en-US"/>
          </a:p>
        </p:txBody>
      </p:sp>
    </p:spTree>
    <p:extLst>
      <p:ext uri="{BB962C8B-B14F-4D97-AF65-F5344CB8AC3E}">
        <p14:creationId xmlns:p14="http://schemas.microsoft.com/office/powerpoint/2010/main" val="1632029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FF0DF6-29FA-BF9B-2676-CCCF2F3D70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6083B7-ED8D-A7D0-209A-0680776BE4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89DD53-D661-CB15-182A-9D1CD52CAB84}"/>
              </a:ext>
            </a:extLst>
          </p:cNvPr>
          <p:cNvSpPr>
            <a:spLocks noGrp="1"/>
          </p:cNvSpPr>
          <p:nvPr>
            <p:ph type="dt" sz="half" idx="10"/>
          </p:nvPr>
        </p:nvSpPr>
        <p:spPr/>
        <p:txBody>
          <a:bodyPr/>
          <a:lstStyle/>
          <a:p>
            <a:fld id="{E114885F-5580-4FC6-95A3-37293639BA04}" type="datetimeFigureOut">
              <a:rPr lang="en-US" smtClean="0"/>
              <a:t>3/26/2025</a:t>
            </a:fld>
            <a:endParaRPr lang="en-US"/>
          </a:p>
        </p:txBody>
      </p:sp>
      <p:sp>
        <p:nvSpPr>
          <p:cNvPr id="5" name="Footer Placeholder 4">
            <a:extLst>
              <a:ext uri="{FF2B5EF4-FFF2-40B4-BE49-F238E27FC236}">
                <a16:creationId xmlns:a16="http://schemas.microsoft.com/office/drawing/2014/main" id="{3FB5D21F-204F-0DA6-B08F-AB885AF85E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BA52EC-491C-F431-8A68-C28A340E03A0}"/>
              </a:ext>
            </a:extLst>
          </p:cNvPr>
          <p:cNvSpPr>
            <a:spLocks noGrp="1"/>
          </p:cNvSpPr>
          <p:nvPr>
            <p:ph type="sldNum" sz="quarter" idx="12"/>
          </p:nvPr>
        </p:nvSpPr>
        <p:spPr/>
        <p:txBody>
          <a:bodyPr/>
          <a:lstStyle/>
          <a:p>
            <a:fld id="{D4F8A0B8-FABD-4E25-8E5A-BB53CADE46BF}" type="slidenum">
              <a:rPr lang="en-US" smtClean="0"/>
              <a:t>‹#›</a:t>
            </a:fld>
            <a:endParaRPr lang="en-US"/>
          </a:p>
        </p:txBody>
      </p:sp>
    </p:spTree>
    <p:extLst>
      <p:ext uri="{BB962C8B-B14F-4D97-AF65-F5344CB8AC3E}">
        <p14:creationId xmlns:p14="http://schemas.microsoft.com/office/powerpoint/2010/main" val="701261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F9773-8599-EE58-41BD-FE34D4F87F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85A1DC-EA41-13E9-622D-8D3AF433F8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7DA814-5E29-D108-94D6-78DB9BF33BB7}"/>
              </a:ext>
            </a:extLst>
          </p:cNvPr>
          <p:cNvSpPr>
            <a:spLocks noGrp="1"/>
          </p:cNvSpPr>
          <p:nvPr>
            <p:ph type="dt" sz="half" idx="10"/>
          </p:nvPr>
        </p:nvSpPr>
        <p:spPr/>
        <p:txBody>
          <a:bodyPr/>
          <a:lstStyle/>
          <a:p>
            <a:fld id="{E114885F-5580-4FC6-95A3-37293639BA04}" type="datetimeFigureOut">
              <a:rPr lang="en-US" smtClean="0"/>
              <a:t>3/26/2025</a:t>
            </a:fld>
            <a:endParaRPr lang="en-US"/>
          </a:p>
        </p:txBody>
      </p:sp>
      <p:sp>
        <p:nvSpPr>
          <p:cNvPr id="5" name="Footer Placeholder 4">
            <a:extLst>
              <a:ext uri="{FF2B5EF4-FFF2-40B4-BE49-F238E27FC236}">
                <a16:creationId xmlns:a16="http://schemas.microsoft.com/office/drawing/2014/main" id="{2C5B31B2-10A8-3891-368E-D8E5B876AF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21BAD8-6605-3265-293B-5701980A8247}"/>
              </a:ext>
            </a:extLst>
          </p:cNvPr>
          <p:cNvSpPr>
            <a:spLocks noGrp="1"/>
          </p:cNvSpPr>
          <p:nvPr>
            <p:ph type="sldNum" sz="quarter" idx="12"/>
          </p:nvPr>
        </p:nvSpPr>
        <p:spPr/>
        <p:txBody>
          <a:bodyPr/>
          <a:lstStyle/>
          <a:p>
            <a:fld id="{D4F8A0B8-FABD-4E25-8E5A-BB53CADE46BF}" type="slidenum">
              <a:rPr lang="en-US" smtClean="0"/>
              <a:t>‹#›</a:t>
            </a:fld>
            <a:endParaRPr lang="en-US"/>
          </a:p>
        </p:txBody>
      </p:sp>
    </p:spTree>
    <p:extLst>
      <p:ext uri="{BB962C8B-B14F-4D97-AF65-F5344CB8AC3E}">
        <p14:creationId xmlns:p14="http://schemas.microsoft.com/office/powerpoint/2010/main" val="4257890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85EBB-B21D-7A21-59AA-F7DB0AC036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8A1191-BB5D-8B1E-27D7-114EE21D924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97FB22-A871-7ACC-5E74-8F9993EC1982}"/>
              </a:ext>
            </a:extLst>
          </p:cNvPr>
          <p:cNvSpPr>
            <a:spLocks noGrp="1"/>
          </p:cNvSpPr>
          <p:nvPr>
            <p:ph type="dt" sz="half" idx="10"/>
          </p:nvPr>
        </p:nvSpPr>
        <p:spPr/>
        <p:txBody>
          <a:bodyPr/>
          <a:lstStyle/>
          <a:p>
            <a:fld id="{E114885F-5580-4FC6-95A3-37293639BA04}" type="datetimeFigureOut">
              <a:rPr lang="en-US" smtClean="0"/>
              <a:t>3/26/2025</a:t>
            </a:fld>
            <a:endParaRPr lang="en-US"/>
          </a:p>
        </p:txBody>
      </p:sp>
      <p:sp>
        <p:nvSpPr>
          <p:cNvPr id="5" name="Footer Placeholder 4">
            <a:extLst>
              <a:ext uri="{FF2B5EF4-FFF2-40B4-BE49-F238E27FC236}">
                <a16:creationId xmlns:a16="http://schemas.microsoft.com/office/drawing/2014/main" id="{E52C57EA-2BD3-21CA-AE13-88299A6E6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A25492-4A8F-D301-7A20-F49AC1B2BB4E}"/>
              </a:ext>
            </a:extLst>
          </p:cNvPr>
          <p:cNvSpPr>
            <a:spLocks noGrp="1"/>
          </p:cNvSpPr>
          <p:nvPr>
            <p:ph type="sldNum" sz="quarter" idx="12"/>
          </p:nvPr>
        </p:nvSpPr>
        <p:spPr/>
        <p:txBody>
          <a:bodyPr/>
          <a:lstStyle/>
          <a:p>
            <a:fld id="{D4F8A0B8-FABD-4E25-8E5A-BB53CADE46BF}" type="slidenum">
              <a:rPr lang="en-US" smtClean="0"/>
              <a:t>‹#›</a:t>
            </a:fld>
            <a:endParaRPr lang="en-US"/>
          </a:p>
        </p:txBody>
      </p:sp>
    </p:spTree>
    <p:extLst>
      <p:ext uri="{BB962C8B-B14F-4D97-AF65-F5344CB8AC3E}">
        <p14:creationId xmlns:p14="http://schemas.microsoft.com/office/powerpoint/2010/main" val="2237697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484FA-EECB-8651-3445-099C6B7E71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3CCB37-53FB-68C3-B85E-56F3392498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B7B55A-E28A-54B4-04EA-BCDDCD9F5D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F29BAD-A509-6B56-4852-55387F118E13}"/>
              </a:ext>
            </a:extLst>
          </p:cNvPr>
          <p:cNvSpPr>
            <a:spLocks noGrp="1"/>
          </p:cNvSpPr>
          <p:nvPr>
            <p:ph type="dt" sz="half" idx="10"/>
          </p:nvPr>
        </p:nvSpPr>
        <p:spPr/>
        <p:txBody>
          <a:bodyPr/>
          <a:lstStyle/>
          <a:p>
            <a:fld id="{E114885F-5580-4FC6-95A3-37293639BA04}" type="datetimeFigureOut">
              <a:rPr lang="en-US" smtClean="0"/>
              <a:t>3/26/2025</a:t>
            </a:fld>
            <a:endParaRPr lang="en-US"/>
          </a:p>
        </p:txBody>
      </p:sp>
      <p:sp>
        <p:nvSpPr>
          <p:cNvPr id="6" name="Footer Placeholder 5">
            <a:extLst>
              <a:ext uri="{FF2B5EF4-FFF2-40B4-BE49-F238E27FC236}">
                <a16:creationId xmlns:a16="http://schemas.microsoft.com/office/drawing/2014/main" id="{8A19AA7A-ADC1-FE49-36B8-9C5F96FDA5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7E5EA2-A648-48CC-2995-2EC7B92F64A0}"/>
              </a:ext>
            </a:extLst>
          </p:cNvPr>
          <p:cNvSpPr>
            <a:spLocks noGrp="1"/>
          </p:cNvSpPr>
          <p:nvPr>
            <p:ph type="sldNum" sz="quarter" idx="12"/>
          </p:nvPr>
        </p:nvSpPr>
        <p:spPr/>
        <p:txBody>
          <a:bodyPr/>
          <a:lstStyle/>
          <a:p>
            <a:fld id="{D4F8A0B8-FABD-4E25-8E5A-BB53CADE46BF}" type="slidenum">
              <a:rPr lang="en-US" smtClean="0"/>
              <a:t>‹#›</a:t>
            </a:fld>
            <a:endParaRPr lang="en-US"/>
          </a:p>
        </p:txBody>
      </p:sp>
    </p:spTree>
    <p:extLst>
      <p:ext uri="{BB962C8B-B14F-4D97-AF65-F5344CB8AC3E}">
        <p14:creationId xmlns:p14="http://schemas.microsoft.com/office/powerpoint/2010/main" val="2539662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B9B84-A878-EAA3-5FCB-A9F8C53222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BCAB01-E1D2-0202-EC1D-336C0F9EE4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7DDF97-16D3-0A1C-90C2-1828F1E2A5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640D43-0DDE-5919-37C3-61A1B54DEB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219E4C-3266-A569-3039-30306AC88A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8AEAD8-103D-F05C-CFBB-7B51A62A52F4}"/>
              </a:ext>
            </a:extLst>
          </p:cNvPr>
          <p:cNvSpPr>
            <a:spLocks noGrp="1"/>
          </p:cNvSpPr>
          <p:nvPr>
            <p:ph type="dt" sz="half" idx="10"/>
          </p:nvPr>
        </p:nvSpPr>
        <p:spPr/>
        <p:txBody>
          <a:bodyPr/>
          <a:lstStyle/>
          <a:p>
            <a:fld id="{E114885F-5580-4FC6-95A3-37293639BA04}" type="datetimeFigureOut">
              <a:rPr lang="en-US" smtClean="0"/>
              <a:t>3/26/2025</a:t>
            </a:fld>
            <a:endParaRPr lang="en-US"/>
          </a:p>
        </p:txBody>
      </p:sp>
      <p:sp>
        <p:nvSpPr>
          <p:cNvPr id="8" name="Footer Placeholder 7">
            <a:extLst>
              <a:ext uri="{FF2B5EF4-FFF2-40B4-BE49-F238E27FC236}">
                <a16:creationId xmlns:a16="http://schemas.microsoft.com/office/drawing/2014/main" id="{084B8BCE-9991-AE9A-F794-796BFF17C6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5D5B4B-64FA-A7E8-EC38-36E00B21B541}"/>
              </a:ext>
            </a:extLst>
          </p:cNvPr>
          <p:cNvSpPr>
            <a:spLocks noGrp="1"/>
          </p:cNvSpPr>
          <p:nvPr>
            <p:ph type="sldNum" sz="quarter" idx="12"/>
          </p:nvPr>
        </p:nvSpPr>
        <p:spPr/>
        <p:txBody>
          <a:bodyPr/>
          <a:lstStyle/>
          <a:p>
            <a:fld id="{D4F8A0B8-FABD-4E25-8E5A-BB53CADE46BF}" type="slidenum">
              <a:rPr lang="en-US" smtClean="0"/>
              <a:t>‹#›</a:t>
            </a:fld>
            <a:endParaRPr lang="en-US"/>
          </a:p>
        </p:txBody>
      </p:sp>
    </p:spTree>
    <p:extLst>
      <p:ext uri="{BB962C8B-B14F-4D97-AF65-F5344CB8AC3E}">
        <p14:creationId xmlns:p14="http://schemas.microsoft.com/office/powerpoint/2010/main" val="3082847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86413-B2C0-406D-2739-540B83B8EE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6A02D7-6442-DB9F-8860-37F364382545}"/>
              </a:ext>
            </a:extLst>
          </p:cNvPr>
          <p:cNvSpPr>
            <a:spLocks noGrp="1"/>
          </p:cNvSpPr>
          <p:nvPr>
            <p:ph type="dt" sz="half" idx="10"/>
          </p:nvPr>
        </p:nvSpPr>
        <p:spPr/>
        <p:txBody>
          <a:bodyPr/>
          <a:lstStyle/>
          <a:p>
            <a:fld id="{E114885F-5580-4FC6-95A3-37293639BA04}" type="datetimeFigureOut">
              <a:rPr lang="en-US" smtClean="0"/>
              <a:t>3/26/2025</a:t>
            </a:fld>
            <a:endParaRPr lang="en-US"/>
          </a:p>
        </p:txBody>
      </p:sp>
      <p:sp>
        <p:nvSpPr>
          <p:cNvPr id="4" name="Footer Placeholder 3">
            <a:extLst>
              <a:ext uri="{FF2B5EF4-FFF2-40B4-BE49-F238E27FC236}">
                <a16:creationId xmlns:a16="http://schemas.microsoft.com/office/drawing/2014/main" id="{450B5156-CEE5-7D1F-8038-3FD80C63C6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1E7701-DE32-18A0-9F54-93AED4207233}"/>
              </a:ext>
            </a:extLst>
          </p:cNvPr>
          <p:cNvSpPr>
            <a:spLocks noGrp="1"/>
          </p:cNvSpPr>
          <p:nvPr>
            <p:ph type="sldNum" sz="quarter" idx="12"/>
          </p:nvPr>
        </p:nvSpPr>
        <p:spPr/>
        <p:txBody>
          <a:bodyPr/>
          <a:lstStyle/>
          <a:p>
            <a:fld id="{D4F8A0B8-FABD-4E25-8E5A-BB53CADE46BF}" type="slidenum">
              <a:rPr lang="en-US" smtClean="0"/>
              <a:t>‹#›</a:t>
            </a:fld>
            <a:endParaRPr lang="en-US"/>
          </a:p>
        </p:txBody>
      </p:sp>
    </p:spTree>
    <p:extLst>
      <p:ext uri="{BB962C8B-B14F-4D97-AF65-F5344CB8AC3E}">
        <p14:creationId xmlns:p14="http://schemas.microsoft.com/office/powerpoint/2010/main" val="1162189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BCF949-AAD9-8F9F-9098-5C3D901E9305}"/>
              </a:ext>
            </a:extLst>
          </p:cNvPr>
          <p:cNvSpPr>
            <a:spLocks noGrp="1"/>
          </p:cNvSpPr>
          <p:nvPr>
            <p:ph type="dt" sz="half" idx="10"/>
          </p:nvPr>
        </p:nvSpPr>
        <p:spPr/>
        <p:txBody>
          <a:bodyPr/>
          <a:lstStyle/>
          <a:p>
            <a:fld id="{E114885F-5580-4FC6-95A3-37293639BA04}" type="datetimeFigureOut">
              <a:rPr lang="en-US" smtClean="0"/>
              <a:t>3/26/2025</a:t>
            </a:fld>
            <a:endParaRPr lang="en-US"/>
          </a:p>
        </p:txBody>
      </p:sp>
      <p:sp>
        <p:nvSpPr>
          <p:cNvPr id="3" name="Footer Placeholder 2">
            <a:extLst>
              <a:ext uri="{FF2B5EF4-FFF2-40B4-BE49-F238E27FC236}">
                <a16:creationId xmlns:a16="http://schemas.microsoft.com/office/drawing/2014/main" id="{EC9CC3EE-392D-98DF-EE8D-B07BDA0E73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E1F265-4FE9-CEAB-24CF-4E87928C84ED}"/>
              </a:ext>
            </a:extLst>
          </p:cNvPr>
          <p:cNvSpPr>
            <a:spLocks noGrp="1"/>
          </p:cNvSpPr>
          <p:nvPr>
            <p:ph type="sldNum" sz="quarter" idx="12"/>
          </p:nvPr>
        </p:nvSpPr>
        <p:spPr/>
        <p:txBody>
          <a:bodyPr/>
          <a:lstStyle/>
          <a:p>
            <a:fld id="{D4F8A0B8-FABD-4E25-8E5A-BB53CADE46BF}" type="slidenum">
              <a:rPr lang="en-US" smtClean="0"/>
              <a:t>‹#›</a:t>
            </a:fld>
            <a:endParaRPr lang="en-US"/>
          </a:p>
        </p:txBody>
      </p:sp>
    </p:spTree>
    <p:extLst>
      <p:ext uri="{BB962C8B-B14F-4D97-AF65-F5344CB8AC3E}">
        <p14:creationId xmlns:p14="http://schemas.microsoft.com/office/powerpoint/2010/main" val="3218715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7F18B-D711-F871-EC42-23C04E26ED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10BDC7-53BB-697B-30A8-8E63E3DC3D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DBBDA5-1555-7E40-BAD7-4D9458194B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CCFA4E-555C-B448-CB42-46AC5EB10FE7}"/>
              </a:ext>
            </a:extLst>
          </p:cNvPr>
          <p:cNvSpPr>
            <a:spLocks noGrp="1"/>
          </p:cNvSpPr>
          <p:nvPr>
            <p:ph type="dt" sz="half" idx="10"/>
          </p:nvPr>
        </p:nvSpPr>
        <p:spPr/>
        <p:txBody>
          <a:bodyPr/>
          <a:lstStyle/>
          <a:p>
            <a:fld id="{E114885F-5580-4FC6-95A3-37293639BA04}" type="datetimeFigureOut">
              <a:rPr lang="en-US" smtClean="0"/>
              <a:t>3/26/2025</a:t>
            </a:fld>
            <a:endParaRPr lang="en-US"/>
          </a:p>
        </p:txBody>
      </p:sp>
      <p:sp>
        <p:nvSpPr>
          <p:cNvPr id="6" name="Footer Placeholder 5">
            <a:extLst>
              <a:ext uri="{FF2B5EF4-FFF2-40B4-BE49-F238E27FC236}">
                <a16:creationId xmlns:a16="http://schemas.microsoft.com/office/drawing/2014/main" id="{1A41FF29-940D-D9D0-D3BD-2CBA51827B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E99140-7624-E57C-07F4-6922BAB6F04F}"/>
              </a:ext>
            </a:extLst>
          </p:cNvPr>
          <p:cNvSpPr>
            <a:spLocks noGrp="1"/>
          </p:cNvSpPr>
          <p:nvPr>
            <p:ph type="sldNum" sz="quarter" idx="12"/>
          </p:nvPr>
        </p:nvSpPr>
        <p:spPr/>
        <p:txBody>
          <a:bodyPr/>
          <a:lstStyle/>
          <a:p>
            <a:fld id="{D4F8A0B8-FABD-4E25-8E5A-BB53CADE46BF}" type="slidenum">
              <a:rPr lang="en-US" smtClean="0"/>
              <a:t>‹#›</a:t>
            </a:fld>
            <a:endParaRPr lang="en-US"/>
          </a:p>
        </p:txBody>
      </p:sp>
    </p:spTree>
    <p:extLst>
      <p:ext uri="{BB962C8B-B14F-4D97-AF65-F5344CB8AC3E}">
        <p14:creationId xmlns:p14="http://schemas.microsoft.com/office/powerpoint/2010/main" val="3345988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3CD38-C033-7D94-E230-A19C1307D6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764010-5F56-B2A6-5B9A-95B1CDACCB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184495-E02C-D0E9-890A-79535A929F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4EF9D3-EEC4-9513-88C7-BB12D1EEA05E}"/>
              </a:ext>
            </a:extLst>
          </p:cNvPr>
          <p:cNvSpPr>
            <a:spLocks noGrp="1"/>
          </p:cNvSpPr>
          <p:nvPr>
            <p:ph type="dt" sz="half" idx="10"/>
          </p:nvPr>
        </p:nvSpPr>
        <p:spPr/>
        <p:txBody>
          <a:bodyPr/>
          <a:lstStyle/>
          <a:p>
            <a:fld id="{E114885F-5580-4FC6-95A3-37293639BA04}" type="datetimeFigureOut">
              <a:rPr lang="en-US" smtClean="0"/>
              <a:t>3/26/2025</a:t>
            </a:fld>
            <a:endParaRPr lang="en-US"/>
          </a:p>
        </p:txBody>
      </p:sp>
      <p:sp>
        <p:nvSpPr>
          <p:cNvPr id="6" name="Footer Placeholder 5">
            <a:extLst>
              <a:ext uri="{FF2B5EF4-FFF2-40B4-BE49-F238E27FC236}">
                <a16:creationId xmlns:a16="http://schemas.microsoft.com/office/drawing/2014/main" id="{8989F670-CBB5-A235-948A-26F40D14AA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F6DB2-A9C3-25C2-C126-E26FE77B77D9}"/>
              </a:ext>
            </a:extLst>
          </p:cNvPr>
          <p:cNvSpPr>
            <a:spLocks noGrp="1"/>
          </p:cNvSpPr>
          <p:nvPr>
            <p:ph type="sldNum" sz="quarter" idx="12"/>
          </p:nvPr>
        </p:nvSpPr>
        <p:spPr/>
        <p:txBody>
          <a:bodyPr/>
          <a:lstStyle/>
          <a:p>
            <a:fld id="{D4F8A0B8-FABD-4E25-8E5A-BB53CADE46BF}" type="slidenum">
              <a:rPr lang="en-US" smtClean="0"/>
              <a:t>‹#›</a:t>
            </a:fld>
            <a:endParaRPr lang="en-US"/>
          </a:p>
        </p:txBody>
      </p:sp>
    </p:spTree>
    <p:extLst>
      <p:ext uri="{BB962C8B-B14F-4D97-AF65-F5344CB8AC3E}">
        <p14:creationId xmlns:p14="http://schemas.microsoft.com/office/powerpoint/2010/main" val="1740157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78ACD8-C97A-4EC1-2466-78E68C996D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9756DE-606F-1157-DAE1-C120D844C6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8D09DA-219A-437B-18B8-B233E18D9B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114885F-5580-4FC6-95A3-37293639BA04}" type="datetimeFigureOut">
              <a:rPr lang="en-US" smtClean="0"/>
              <a:t>3/26/2025</a:t>
            </a:fld>
            <a:endParaRPr lang="en-US"/>
          </a:p>
        </p:txBody>
      </p:sp>
      <p:sp>
        <p:nvSpPr>
          <p:cNvPr id="5" name="Footer Placeholder 4">
            <a:extLst>
              <a:ext uri="{FF2B5EF4-FFF2-40B4-BE49-F238E27FC236}">
                <a16:creationId xmlns:a16="http://schemas.microsoft.com/office/drawing/2014/main" id="{97CE8A17-289F-E419-4806-C8C0E91989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FE91A06-E432-1522-F657-F023F9AF57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4F8A0B8-FABD-4E25-8E5A-BB53CADE46BF}" type="slidenum">
              <a:rPr lang="en-US" smtClean="0"/>
              <a:t>‹#›</a:t>
            </a:fld>
            <a:endParaRPr lang="en-US"/>
          </a:p>
        </p:txBody>
      </p:sp>
    </p:spTree>
    <p:extLst>
      <p:ext uri="{BB962C8B-B14F-4D97-AF65-F5344CB8AC3E}">
        <p14:creationId xmlns:p14="http://schemas.microsoft.com/office/powerpoint/2010/main" val="892619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ollowthemoney.org/entity-details?eid=42034326&amp;default=candidate" TargetMode="External"/><Relationship Id="rId7" Type="http://schemas.openxmlformats.org/officeDocument/2006/relationships/image" Target="../media/image12.png"/><Relationship Id="rId2" Type="http://schemas.openxmlformats.org/officeDocument/2006/relationships/hyperlink" Target="https://thebradentontimes.com/stories/a-closer-look-at-van-ostenbridges-record-breaking-fundraising,43373"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hyperlink" Target="https://www.followthemoney.org/entity-details?eid=17657831"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03305-ED53-850E-813C-CAE7C723CBB0}"/>
              </a:ext>
            </a:extLst>
          </p:cNvPr>
          <p:cNvSpPr>
            <a:spLocks noGrp="1"/>
          </p:cNvSpPr>
          <p:nvPr>
            <p:ph type="ctrTitle"/>
          </p:nvPr>
        </p:nvSpPr>
        <p:spPr>
          <a:xfrm>
            <a:off x="1524000" y="330351"/>
            <a:ext cx="9144000" cy="3423501"/>
          </a:xfrm>
        </p:spPr>
        <p:txBody>
          <a:bodyPr wrap="square">
            <a:spAutoFit/>
          </a:bodyPr>
          <a:lstStyle/>
          <a:p>
            <a:r>
              <a:rPr lang="en-US" sz="8000" b="1" cap="small" dirty="0">
                <a:effectLst>
                  <a:outerShdw blurRad="38100" dist="38100" dir="2700000" algn="tl">
                    <a:srgbClr val="000000">
                      <a:alpha val="43137"/>
                    </a:srgbClr>
                  </a:outerShdw>
                </a:effectLst>
              </a:rPr>
              <a:t>Water Supply, Infrastructure </a:t>
            </a:r>
            <a:br>
              <a:rPr lang="en-US" sz="8000" b="1" cap="small" dirty="0">
                <a:effectLst>
                  <a:outerShdw blurRad="38100" dist="38100" dir="2700000" algn="tl">
                    <a:srgbClr val="000000">
                      <a:alpha val="43137"/>
                    </a:srgbClr>
                  </a:outerShdw>
                </a:effectLst>
              </a:rPr>
            </a:br>
            <a:r>
              <a:rPr lang="en-US" sz="8000" b="1" cap="small" dirty="0">
                <a:effectLst>
                  <a:outerShdw blurRad="38100" dist="38100" dir="2700000" algn="tl">
                    <a:srgbClr val="000000">
                      <a:alpha val="43137"/>
                    </a:srgbClr>
                  </a:outerShdw>
                </a:effectLst>
              </a:rPr>
              <a:t>Planning &amp; Impacts</a:t>
            </a:r>
          </a:p>
        </p:txBody>
      </p:sp>
      <p:sp>
        <p:nvSpPr>
          <p:cNvPr id="3" name="Subtitle 2">
            <a:extLst>
              <a:ext uri="{FF2B5EF4-FFF2-40B4-BE49-F238E27FC236}">
                <a16:creationId xmlns:a16="http://schemas.microsoft.com/office/drawing/2014/main" id="{83459524-9085-59C9-181A-38AC9DD884E7}"/>
              </a:ext>
            </a:extLst>
          </p:cNvPr>
          <p:cNvSpPr>
            <a:spLocks noGrp="1"/>
          </p:cNvSpPr>
          <p:nvPr>
            <p:ph type="subTitle" idx="1"/>
          </p:nvPr>
        </p:nvSpPr>
        <p:spPr>
          <a:xfrm>
            <a:off x="1387033" y="4374605"/>
            <a:ext cx="9417934" cy="2153044"/>
          </a:xfrm>
        </p:spPr>
        <p:txBody>
          <a:bodyPr>
            <a:normAutofit/>
          </a:bodyPr>
          <a:lstStyle/>
          <a:p>
            <a:pPr marL="517525" algn="l"/>
            <a:r>
              <a:rPr lang="en-US" sz="4400" b="1" dirty="0"/>
              <a:t>By: Adriaan DeVilliers, PE </a:t>
            </a:r>
          </a:p>
          <a:p>
            <a:pPr marL="1143000" indent="-625475" algn="l"/>
            <a:r>
              <a:rPr lang="en-US" sz="4400" b="1" dirty="0"/>
              <a:t>For: Board of County Commissioners &amp; City Officials</a:t>
            </a:r>
          </a:p>
        </p:txBody>
      </p:sp>
    </p:spTree>
    <p:extLst>
      <p:ext uri="{BB962C8B-B14F-4D97-AF65-F5344CB8AC3E}">
        <p14:creationId xmlns:p14="http://schemas.microsoft.com/office/powerpoint/2010/main" val="542549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6BA5F-A507-B872-2AE9-88845E1C7FD4}"/>
              </a:ext>
            </a:extLst>
          </p:cNvPr>
          <p:cNvSpPr>
            <a:spLocks noGrp="1"/>
          </p:cNvSpPr>
          <p:nvPr>
            <p:ph type="title"/>
          </p:nvPr>
        </p:nvSpPr>
        <p:spPr>
          <a:xfrm rot="5400000">
            <a:off x="5541616" y="-2486111"/>
            <a:ext cx="1108768" cy="6262099"/>
          </a:xfrm>
        </p:spPr>
        <p:txBody>
          <a:bodyPr vert="vert270">
            <a:normAutofit/>
          </a:bodyPr>
          <a:lstStyle/>
          <a:p>
            <a:pPr algn="ctr"/>
            <a:r>
              <a:rPr lang="en-US" b="1" dirty="0"/>
              <a:t>The Answer to Why!?</a:t>
            </a:r>
          </a:p>
        </p:txBody>
      </p:sp>
      <p:sp>
        <p:nvSpPr>
          <p:cNvPr id="3" name="TextBox 2">
            <a:extLst>
              <a:ext uri="{FF2B5EF4-FFF2-40B4-BE49-F238E27FC236}">
                <a16:creationId xmlns:a16="http://schemas.microsoft.com/office/drawing/2014/main" id="{C203F86F-A397-2616-BAF6-515634F8AA43}"/>
              </a:ext>
            </a:extLst>
          </p:cNvPr>
          <p:cNvSpPr txBox="1"/>
          <p:nvPr/>
        </p:nvSpPr>
        <p:spPr>
          <a:xfrm>
            <a:off x="236306" y="974435"/>
            <a:ext cx="11725233" cy="2708434"/>
          </a:xfrm>
          <a:prstGeom prst="rect">
            <a:avLst/>
          </a:prstGeom>
          <a:noFill/>
        </p:spPr>
        <p:txBody>
          <a:bodyPr wrap="square" rtlCol="0">
            <a:spAutoFit/>
          </a:bodyPr>
          <a:lstStyle/>
          <a:p>
            <a:pPr>
              <a:spcAft>
                <a:spcPts val="1200"/>
              </a:spcAft>
            </a:pPr>
            <a:r>
              <a:rPr lang="en-US" sz="2400" b="1" dirty="0">
                <a:highlight>
                  <a:srgbClr val="FFFF00"/>
                </a:highlight>
              </a:rPr>
              <a:t>Campaign Funding of our officials</a:t>
            </a:r>
            <a:r>
              <a:rPr lang="en-US" sz="2400" dirty="0"/>
              <a:t>, up and down the ballot, to name a few:</a:t>
            </a:r>
          </a:p>
          <a:p>
            <a:pPr>
              <a:spcAft>
                <a:spcPts val="1200"/>
              </a:spcAft>
            </a:pPr>
            <a:r>
              <a:rPr lang="en-US" sz="2400" b="1" dirty="0">
                <a:highlight>
                  <a:srgbClr val="FFFF00"/>
                </a:highlight>
              </a:rPr>
              <a:t>Van </a:t>
            </a:r>
            <a:r>
              <a:rPr lang="en-US" sz="2400" b="1" dirty="0" err="1">
                <a:highlight>
                  <a:srgbClr val="FFFF00"/>
                </a:highlight>
              </a:rPr>
              <a:t>Ostenbridge</a:t>
            </a:r>
            <a:r>
              <a:rPr lang="en-US" sz="2400" b="1" dirty="0">
                <a:highlight>
                  <a:srgbClr val="FFFF00"/>
                </a:highlight>
              </a:rPr>
              <a:t>, Will Robinson, DeSantis </a:t>
            </a:r>
            <a:r>
              <a:rPr lang="en-US" sz="2400" dirty="0">
                <a:highlight>
                  <a:srgbClr val="FFFF00"/>
                </a:highlight>
              </a:rPr>
              <a:t>– More than 70% of their $100’s000 campaign funds were from real-estate and related industries </a:t>
            </a:r>
            <a:r>
              <a:rPr lang="en-US" sz="1600" dirty="0"/>
              <a:t>(</a:t>
            </a:r>
            <a:r>
              <a:rPr lang="en-US" sz="1600" dirty="0">
                <a:hlinkClick r:id="rId2"/>
              </a:rPr>
              <a:t>A Closer Look at Van </a:t>
            </a:r>
            <a:r>
              <a:rPr lang="en-US" sz="1600" dirty="0" err="1">
                <a:hlinkClick r:id="rId2"/>
              </a:rPr>
              <a:t>Ostenbridge's</a:t>
            </a:r>
            <a:r>
              <a:rPr lang="en-US" sz="1600" dirty="0">
                <a:hlinkClick r:id="rId2"/>
              </a:rPr>
              <a:t> "Record Breaking" Fundraising - The Bradenton Times</a:t>
            </a:r>
            <a:r>
              <a:rPr lang="en-US" sz="1600" dirty="0"/>
              <a:t>, </a:t>
            </a:r>
            <a:r>
              <a:rPr lang="en-US" sz="1600" dirty="0">
                <a:hlinkClick r:id="rId3"/>
              </a:rPr>
              <a:t>ROBINSON, WILLIAM (WILL) - FollowTheMoney.org</a:t>
            </a:r>
            <a:r>
              <a:rPr lang="en-US" sz="1600" dirty="0"/>
              <a:t>, </a:t>
            </a:r>
            <a:r>
              <a:rPr lang="en-US" sz="1600" dirty="0">
                <a:hlinkClick r:id="rId4"/>
              </a:rPr>
              <a:t>DESANTIS, RONALD D (RON) - FollowTheMoney.org</a:t>
            </a:r>
            <a:r>
              <a:rPr lang="en-US" sz="1600" dirty="0"/>
              <a:t>)</a:t>
            </a:r>
          </a:p>
          <a:p>
            <a:pPr>
              <a:spcAft>
                <a:spcPts val="1200"/>
              </a:spcAft>
            </a:pPr>
            <a:endParaRPr lang="en-US" sz="1200" dirty="0"/>
          </a:p>
          <a:p>
            <a:pPr>
              <a:spcAft>
                <a:spcPts val="1200"/>
              </a:spcAft>
            </a:pPr>
            <a:endParaRPr lang="en-US" sz="2400" dirty="0"/>
          </a:p>
        </p:txBody>
      </p:sp>
      <p:pic>
        <p:nvPicPr>
          <p:cNvPr id="2052" name="Picture 4">
            <a:extLst>
              <a:ext uri="{FF2B5EF4-FFF2-40B4-BE49-F238E27FC236}">
                <a16:creationId xmlns:a16="http://schemas.microsoft.com/office/drawing/2014/main" id="{E04C2001-BA63-107C-4FF2-24111286AA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96" y="3499135"/>
            <a:ext cx="4068464" cy="32882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DBBCC0A-D392-D6CF-2819-C47C35048796}"/>
              </a:ext>
            </a:extLst>
          </p:cNvPr>
          <p:cNvPicPr>
            <a:picLocks noChangeAspect="1"/>
          </p:cNvPicPr>
          <p:nvPr/>
        </p:nvPicPr>
        <p:blipFill>
          <a:blip r:embed="rId6"/>
          <a:stretch>
            <a:fillRect/>
          </a:stretch>
        </p:blipFill>
        <p:spPr>
          <a:xfrm>
            <a:off x="3742186" y="2907076"/>
            <a:ext cx="4707628" cy="2839928"/>
          </a:xfrm>
          <a:prstGeom prst="rect">
            <a:avLst/>
          </a:prstGeom>
          <a:ln>
            <a:solidFill>
              <a:schemeClr val="tx1"/>
            </a:solidFill>
          </a:ln>
        </p:spPr>
      </p:pic>
      <p:pic>
        <p:nvPicPr>
          <p:cNvPr id="9" name="Picture 8">
            <a:extLst>
              <a:ext uri="{FF2B5EF4-FFF2-40B4-BE49-F238E27FC236}">
                <a16:creationId xmlns:a16="http://schemas.microsoft.com/office/drawing/2014/main" id="{5C2A0F4A-D290-F437-2193-2DDDC072277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854582" y="3429000"/>
            <a:ext cx="5049042" cy="3079361"/>
          </a:xfrm>
          <a:prstGeom prst="rect">
            <a:avLst/>
          </a:prstGeom>
          <a:ln>
            <a:solidFill>
              <a:schemeClr val="tx1"/>
            </a:solidFill>
          </a:ln>
        </p:spPr>
      </p:pic>
    </p:spTree>
    <p:extLst>
      <p:ext uri="{BB962C8B-B14F-4D97-AF65-F5344CB8AC3E}">
        <p14:creationId xmlns:p14="http://schemas.microsoft.com/office/powerpoint/2010/main" val="2454428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6BA5F-A507-B872-2AE9-88845E1C7FD4}"/>
              </a:ext>
            </a:extLst>
          </p:cNvPr>
          <p:cNvSpPr>
            <a:spLocks noGrp="1"/>
          </p:cNvSpPr>
          <p:nvPr>
            <p:ph type="title"/>
          </p:nvPr>
        </p:nvSpPr>
        <p:spPr>
          <a:xfrm rot="5400000">
            <a:off x="5541616" y="-2486111"/>
            <a:ext cx="1108768" cy="6262099"/>
          </a:xfrm>
        </p:spPr>
        <p:txBody>
          <a:bodyPr vert="vert270"/>
          <a:lstStyle/>
          <a:p>
            <a:pPr algn="ctr"/>
            <a:r>
              <a:rPr lang="en-US" b="1" dirty="0"/>
              <a:t>Manatee County </a:t>
            </a:r>
            <a:r>
              <a:rPr lang="en-US" b="1" dirty="0">
                <a:highlight>
                  <a:srgbClr val="FFFF00"/>
                </a:highlight>
              </a:rPr>
              <a:t>The Fix</a:t>
            </a:r>
          </a:p>
        </p:txBody>
      </p:sp>
      <p:sp>
        <p:nvSpPr>
          <p:cNvPr id="4" name="TextBox 3">
            <a:extLst>
              <a:ext uri="{FF2B5EF4-FFF2-40B4-BE49-F238E27FC236}">
                <a16:creationId xmlns:a16="http://schemas.microsoft.com/office/drawing/2014/main" id="{7E92697A-9245-E6F1-F712-6DAFFF520EEA}"/>
              </a:ext>
            </a:extLst>
          </p:cNvPr>
          <p:cNvSpPr txBox="1"/>
          <p:nvPr/>
        </p:nvSpPr>
        <p:spPr>
          <a:xfrm>
            <a:off x="230460" y="929696"/>
            <a:ext cx="11731079" cy="5386090"/>
          </a:xfrm>
          <a:prstGeom prst="rect">
            <a:avLst/>
          </a:prstGeom>
          <a:noFill/>
        </p:spPr>
        <p:txBody>
          <a:bodyPr wrap="square" rtlCol="0">
            <a:spAutoFit/>
          </a:bodyPr>
          <a:lstStyle/>
          <a:p>
            <a:pPr marL="457200" indent="-457200">
              <a:spcAft>
                <a:spcPts val="1200"/>
              </a:spcAft>
              <a:buFont typeface="+mj-lt"/>
              <a:buAutoNum type="arabicPeriod"/>
            </a:pPr>
            <a:r>
              <a:rPr lang="en-US" sz="2200" b="1" dirty="0">
                <a:highlight>
                  <a:srgbClr val="FFFF00"/>
                </a:highlight>
              </a:rPr>
              <a:t>The most urgent fix: A moratorium on all planned new developments to re-evaluate and adjust them to ensure adequate catch-up and new infrastructure</a:t>
            </a:r>
          </a:p>
          <a:p>
            <a:pPr marL="457200" indent="-457200">
              <a:spcAft>
                <a:spcPts val="1200"/>
              </a:spcAft>
              <a:buFont typeface="+mj-lt"/>
              <a:buAutoNum type="arabicPeriod"/>
            </a:pPr>
            <a:r>
              <a:rPr lang="en-US" sz="2200" dirty="0">
                <a:highlight>
                  <a:srgbClr val="FFFF00"/>
                </a:highlight>
              </a:rPr>
              <a:t>Appoint an independent panel </a:t>
            </a:r>
            <a:r>
              <a:rPr lang="en-US" sz="2200" dirty="0"/>
              <a:t>of </a:t>
            </a:r>
            <a:r>
              <a:rPr lang="en-US" sz="2200" b="1" dirty="0"/>
              <a:t>Professional Engineers and Urban planners </a:t>
            </a:r>
            <a:r>
              <a:rPr lang="en-US" sz="2200" dirty="0"/>
              <a:t>to </a:t>
            </a:r>
            <a:r>
              <a:rPr lang="en-US" sz="2200" dirty="0">
                <a:highlight>
                  <a:srgbClr val="FFFF00"/>
                </a:highlight>
              </a:rPr>
              <a:t>perform</a:t>
            </a:r>
            <a:r>
              <a:rPr lang="en-US" sz="2200" dirty="0"/>
              <a:t> a comprehensive </a:t>
            </a:r>
            <a:r>
              <a:rPr lang="en-US" sz="2200" dirty="0">
                <a:highlight>
                  <a:srgbClr val="FFFF00"/>
                </a:highlight>
              </a:rPr>
              <a:t>evaluation of the lagging infrastructure </a:t>
            </a:r>
            <a:r>
              <a:rPr lang="en-US" sz="2200" dirty="0"/>
              <a:t>that is </a:t>
            </a:r>
            <a:r>
              <a:rPr lang="en-US" sz="2200" dirty="0">
                <a:highlight>
                  <a:srgbClr val="FFFF00"/>
                </a:highlight>
              </a:rPr>
              <a:t>already baked in</a:t>
            </a:r>
            <a:r>
              <a:rPr lang="en-US" sz="2200" dirty="0"/>
              <a:t>, as well as what to charge future developers for appropriate infrastructure</a:t>
            </a:r>
          </a:p>
          <a:p>
            <a:pPr marL="457200" indent="-457200">
              <a:spcAft>
                <a:spcPts val="1200"/>
              </a:spcAft>
              <a:buFont typeface="+mj-lt"/>
              <a:buAutoNum type="arabicPeriod"/>
            </a:pPr>
            <a:r>
              <a:rPr lang="en-US" sz="2200" dirty="0">
                <a:highlight>
                  <a:srgbClr val="FFFF00"/>
                </a:highlight>
              </a:rPr>
              <a:t>Set-up a State &amp; local –funded </a:t>
            </a:r>
            <a:r>
              <a:rPr lang="en-US" sz="2200" b="1" dirty="0">
                <a:highlight>
                  <a:srgbClr val="FFFF00"/>
                </a:highlight>
              </a:rPr>
              <a:t>properly engineered master infrastructure plan </a:t>
            </a:r>
            <a:r>
              <a:rPr lang="en-US" sz="2200" dirty="0"/>
              <a:t>where County-wide impacts of new development can be properly evaluated</a:t>
            </a:r>
          </a:p>
          <a:p>
            <a:pPr marL="457200" indent="-457200">
              <a:spcAft>
                <a:spcPts val="1200"/>
              </a:spcAft>
              <a:buFont typeface="+mj-lt"/>
              <a:buAutoNum type="arabicPeriod"/>
            </a:pPr>
            <a:r>
              <a:rPr lang="en-US" sz="2200" dirty="0">
                <a:highlight>
                  <a:srgbClr val="FFFF00"/>
                </a:highlight>
              </a:rPr>
              <a:t>Provide </a:t>
            </a:r>
            <a:r>
              <a:rPr lang="en-US" sz="2200" b="1" dirty="0">
                <a:highlight>
                  <a:srgbClr val="FFFF00"/>
                </a:highlight>
              </a:rPr>
              <a:t>State funding to catch up on lagging infrastructure </a:t>
            </a:r>
            <a:r>
              <a:rPr lang="en-US" sz="2200" dirty="0"/>
              <a:t>so as not to over-burden existing citizens for past misconduct by this body and the State of Florida</a:t>
            </a:r>
          </a:p>
          <a:p>
            <a:pPr algn="ctr">
              <a:spcAft>
                <a:spcPts val="1200"/>
              </a:spcAft>
            </a:pPr>
            <a:endParaRPr lang="en-US" sz="2400" b="1" dirty="0">
              <a:highlight>
                <a:srgbClr val="FFFF00"/>
              </a:highlight>
            </a:endParaRPr>
          </a:p>
          <a:p>
            <a:pPr algn="ctr">
              <a:spcAft>
                <a:spcPts val="1200"/>
              </a:spcAft>
            </a:pPr>
            <a:r>
              <a:rPr lang="en-US" sz="2400" b="1" dirty="0">
                <a:highlight>
                  <a:srgbClr val="FFFF00"/>
                </a:highlight>
              </a:rPr>
              <a:t>The super-majority in Florida’s State and Local government since 1996 has clearly led to corruption. It is time to insist with legislative backing, that this disfunction be corrected by professional experts, not elected officials. </a:t>
            </a:r>
          </a:p>
        </p:txBody>
      </p:sp>
    </p:spTree>
    <p:extLst>
      <p:ext uri="{BB962C8B-B14F-4D97-AF65-F5344CB8AC3E}">
        <p14:creationId xmlns:p14="http://schemas.microsoft.com/office/powerpoint/2010/main" val="3905197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6BA5F-A507-B872-2AE9-88845E1C7FD4}"/>
              </a:ext>
            </a:extLst>
          </p:cNvPr>
          <p:cNvSpPr>
            <a:spLocks noGrp="1"/>
          </p:cNvSpPr>
          <p:nvPr>
            <p:ph type="title"/>
          </p:nvPr>
        </p:nvSpPr>
        <p:spPr>
          <a:xfrm>
            <a:off x="0" y="0"/>
            <a:ext cx="1108768" cy="6858000"/>
          </a:xfrm>
        </p:spPr>
        <p:txBody>
          <a:bodyPr vert="vert270"/>
          <a:lstStyle/>
          <a:p>
            <a:pPr algn="ctr"/>
            <a:r>
              <a:rPr lang="en-US" dirty="0"/>
              <a:t>Manatee County E: 1994</a:t>
            </a:r>
          </a:p>
        </p:txBody>
      </p:sp>
      <p:pic>
        <p:nvPicPr>
          <p:cNvPr id="5" name="Picture 4">
            <a:extLst>
              <a:ext uri="{FF2B5EF4-FFF2-40B4-BE49-F238E27FC236}">
                <a16:creationId xmlns:a16="http://schemas.microsoft.com/office/drawing/2014/main" id="{604CAFBA-6E8A-E308-1ED6-85B31EF0A94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30000" contrast="-20000"/>
                    </a14:imgEffect>
                  </a14:imgLayer>
                </a14:imgProps>
              </a:ext>
              <a:ext uri="{28A0092B-C50C-407E-A947-70E740481C1C}">
                <a14:useLocalDpi xmlns:a14="http://schemas.microsoft.com/office/drawing/2010/main" val="0"/>
              </a:ext>
            </a:extLst>
          </a:blip>
          <a:srcRect/>
          <a:stretch/>
        </p:blipFill>
        <p:spPr>
          <a:xfrm>
            <a:off x="1108768" y="4225"/>
            <a:ext cx="11083232" cy="6849549"/>
          </a:xfrm>
          <a:prstGeom prst="rect">
            <a:avLst/>
          </a:prstGeom>
        </p:spPr>
      </p:pic>
    </p:spTree>
    <p:extLst>
      <p:ext uri="{BB962C8B-B14F-4D97-AF65-F5344CB8AC3E}">
        <p14:creationId xmlns:p14="http://schemas.microsoft.com/office/powerpoint/2010/main" val="1019142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6BA5F-A507-B872-2AE9-88845E1C7FD4}"/>
              </a:ext>
            </a:extLst>
          </p:cNvPr>
          <p:cNvSpPr>
            <a:spLocks noGrp="1"/>
          </p:cNvSpPr>
          <p:nvPr>
            <p:ph type="title"/>
          </p:nvPr>
        </p:nvSpPr>
        <p:spPr>
          <a:xfrm>
            <a:off x="0" y="0"/>
            <a:ext cx="1108768" cy="6858000"/>
          </a:xfrm>
        </p:spPr>
        <p:txBody>
          <a:bodyPr vert="vert270"/>
          <a:lstStyle/>
          <a:p>
            <a:pPr algn="ctr"/>
            <a:r>
              <a:rPr lang="en-US" dirty="0"/>
              <a:t>Manatee County E: 2024</a:t>
            </a:r>
          </a:p>
        </p:txBody>
      </p:sp>
      <p:pic>
        <p:nvPicPr>
          <p:cNvPr id="5" name="Picture 4">
            <a:extLst>
              <a:ext uri="{FF2B5EF4-FFF2-40B4-BE49-F238E27FC236}">
                <a16:creationId xmlns:a16="http://schemas.microsoft.com/office/drawing/2014/main" id="{604CAFBA-6E8A-E308-1ED6-85B31EF0A94C}"/>
              </a:ext>
            </a:extLst>
          </p:cNvPr>
          <p:cNvPicPr>
            <a:picLocks noChangeAspect="1"/>
          </p:cNvPicPr>
          <p:nvPr/>
        </p:nvPicPr>
        <p:blipFill>
          <a:blip r:embed="rId2">
            <a:duotone>
              <a:prstClr val="black"/>
              <a:srgbClr val="A6A794">
                <a:tint val="45000"/>
                <a:satMod val="400000"/>
              </a:srgbClr>
            </a:duotone>
            <a:extLst>
              <a:ext uri="{BEBA8EAE-BF5A-486C-A8C5-ECC9F3942E4B}">
                <a14:imgProps xmlns:a14="http://schemas.microsoft.com/office/drawing/2010/main">
                  <a14:imgLayer r:embed="rId3">
                    <a14:imgEffect>
                      <a14:sharpenSoften amount="35000"/>
                    </a14:imgEffect>
                    <a14:imgEffect>
                      <a14:brightnessContrast bright="23000"/>
                    </a14:imgEffect>
                  </a14:imgLayer>
                </a14:imgProps>
              </a:ext>
              <a:ext uri="{28A0092B-C50C-407E-A947-70E740481C1C}">
                <a14:useLocalDpi xmlns:a14="http://schemas.microsoft.com/office/drawing/2010/main" val="0"/>
              </a:ext>
            </a:extLst>
          </a:blip>
          <a:srcRect/>
          <a:stretch/>
        </p:blipFill>
        <p:spPr>
          <a:xfrm>
            <a:off x="1118306" y="8951"/>
            <a:ext cx="11064156" cy="6840097"/>
          </a:xfrm>
          <a:prstGeom prst="rect">
            <a:avLst/>
          </a:prstGeom>
        </p:spPr>
      </p:pic>
      <p:pic>
        <p:nvPicPr>
          <p:cNvPr id="7" name="Picture 6">
            <a:extLst>
              <a:ext uri="{FF2B5EF4-FFF2-40B4-BE49-F238E27FC236}">
                <a16:creationId xmlns:a16="http://schemas.microsoft.com/office/drawing/2014/main" id="{8E0850A9-9F84-450F-EB92-0E70E4725951}"/>
              </a:ext>
            </a:extLst>
          </p:cNvPr>
          <p:cNvPicPr>
            <a:picLocks noChangeAspect="1"/>
          </p:cNvPicPr>
          <p:nvPr/>
        </p:nvPicPr>
        <p:blipFill>
          <a:blip r:embed="rId4"/>
          <a:stretch>
            <a:fillRect/>
          </a:stretch>
        </p:blipFill>
        <p:spPr>
          <a:xfrm>
            <a:off x="451576" y="6209087"/>
            <a:ext cx="514350" cy="428625"/>
          </a:xfrm>
          <a:prstGeom prst="rect">
            <a:avLst/>
          </a:prstGeom>
        </p:spPr>
      </p:pic>
    </p:spTree>
    <p:extLst>
      <p:ext uri="{BB962C8B-B14F-4D97-AF65-F5344CB8AC3E}">
        <p14:creationId xmlns:p14="http://schemas.microsoft.com/office/powerpoint/2010/main" val="2429588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6BA5F-A507-B872-2AE9-88845E1C7FD4}"/>
              </a:ext>
            </a:extLst>
          </p:cNvPr>
          <p:cNvSpPr>
            <a:spLocks noGrp="1"/>
          </p:cNvSpPr>
          <p:nvPr>
            <p:ph type="title"/>
          </p:nvPr>
        </p:nvSpPr>
        <p:spPr>
          <a:xfrm>
            <a:off x="202018" y="584791"/>
            <a:ext cx="1108768" cy="5688418"/>
          </a:xfrm>
        </p:spPr>
        <p:txBody>
          <a:bodyPr vert="vert270">
            <a:normAutofit fontScale="90000"/>
          </a:bodyPr>
          <a:lstStyle/>
          <a:p>
            <a:pPr algn="ctr"/>
            <a:r>
              <a:rPr lang="en-US" dirty="0"/>
              <a:t>Lake Manatee &amp; Sub-Catchment Areas - USGS</a:t>
            </a:r>
          </a:p>
        </p:txBody>
      </p:sp>
      <p:pic>
        <p:nvPicPr>
          <p:cNvPr id="5" name="Picture 4">
            <a:extLst>
              <a:ext uri="{FF2B5EF4-FFF2-40B4-BE49-F238E27FC236}">
                <a16:creationId xmlns:a16="http://schemas.microsoft.com/office/drawing/2014/main" id="{604CAFBA-6E8A-E308-1ED6-85B31EF0A94C}"/>
              </a:ext>
            </a:extLst>
          </p:cNvPr>
          <p:cNvPicPr>
            <a:picLocks noChangeAspect="1"/>
          </p:cNvPicPr>
          <p:nvPr/>
        </p:nvPicPr>
        <p:blipFill>
          <a:blip r:embed="rId2">
            <a:extLst>
              <a:ext uri="{28A0092B-C50C-407E-A947-70E740481C1C}">
                <a14:useLocalDpi xmlns:a14="http://schemas.microsoft.com/office/drawing/2010/main" val="0"/>
              </a:ext>
            </a:extLst>
          </a:blip>
          <a:srcRect t="12500" b="12170"/>
          <a:stretch/>
        </p:blipFill>
        <p:spPr>
          <a:xfrm>
            <a:off x="1580053" y="566555"/>
            <a:ext cx="10030700" cy="5724889"/>
          </a:xfrm>
          <a:prstGeom prst="rect">
            <a:avLst/>
          </a:prstGeom>
          <a:ln>
            <a:solidFill>
              <a:schemeClr val="tx1"/>
            </a:solidFill>
          </a:ln>
        </p:spPr>
      </p:pic>
    </p:spTree>
    <p:extLst>
      <p:ext uri="{BB962C8B-B14F-4D97-AF65-F5344CB8AC3E}">
        <p14:creationId xmlns:p14="http://schemas.microsoft.com/office/powerpoint/2010/main" val="469668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6BA5F-A507-B872-2AE9-88845E1C7FD4}"/>
              </a:ext>
            </a:extLst>
          </p:cNvPr>
          <p:cNvSpPr>
            <a:spLocks noGrp="1"/>
          </p:cNvSpPr>
          <p:nvPr>
            <p:ph type="title"/>
          </p:nvPr>
        </p:nvSpPr>
        <p:spPr>
          <a:xfrm rot="5400000">
            <a:off x="5541616" y="-4815244"/>
            <a:ext cx="1108768" cy="11219380"/>
          </a:xfrm>
        </p:spPr>
        <p:txBody>
          <a:bodyPr vert="vert270">
            <a:normAutofit/>
          </a:bodyPr>
          <a:lstStyle/>
          <a:p>
            <a:pPr algn="ctr"/>
            <a:r>
              <a:rPr lang="en-US" b="1" dirty="0"/>
              <a:t>Stormwater Handling is Part of Infrastructure</a:t>
            </a:r>
          </a:p>
        </p:txBody>
      </p:sp>
      <p:pic>
        <p:nvPicPr>
          <p:cNvPr id="7" name="Picture 6">
            <a:extLst>
              <a:ext uri="{FF2B5EF4-FFF2-40B4-BE49-F238E27FC236}">
                <a16:creationId xmlns:a16="http://schemas.microsoft.com/office/drawing/2014/main" id="{D8C74D49-EC44-449B-5A48-6362744ED3C6}"/>
              </a:ext>
            </a:extLst>
          </p:cNvPr>
          <p:cNvPicPr>
            <a:picLocks noChangeAspect="1"/>
          </p:cNvPicPr>
          <p:nvPr/>
        </p:nvPicPr>
        <p:blipFill>
          <a:blip r:embed="rId2"/>
          <a:stretch>
            <a:fillRect/>
          </a:stretch>
        </p:blipFill>
        <p:spPr>
          <a:xfrm>
            <a:off x="486310" y="1348830"/>
            <a:ext cx="5194242" cy="3023878"/>
          </a:xfrm>
          <a:prstGeom prst="rect">
            <a:avLst/>
          </a:prstGeom>
        </p:spPr>
      </p:pic>
      <p:grpSp>
        <p:nvGrpSpPr>
          <p:cNvPr id="9" name="Group 8">
            <a:extLst>
              <a:ext uri="{FF2B5EF4-FFF2-40B4-BE49-F238E27FC236}">
                <a16:creationId xmlns:a16="http://schemas.microsoft.com/office/drawing/2014/main" id="{44714FE4-8C7B-3EDC-4280-27ED0000E794}"/>
              </a:ext>
            </a:extLst>
          </p:cNvPr>
          <p:cNvGrpSpPr/>
          <p:nvPr/>
        </p:nvGrpSpPr>
        <p:grpSpPr>
          <a:xfrm>
            <a:off x="6096000" y="1529073"/>
            <a:ext cx="5523126" cy="4768011"/>
            <a:chOff x="6096000" y="1721852"/>
            <a:chExt cx="5523126" cy="4768011"/>
          </a:xfrm>
        </p:grpSpPr>
        <p:pic>
          <p:nvPicPr>
            <p:cNvPr id="6" name="Picture 5" descr="Diagram of a diagram showing the difference between a stream flow and a stream flow&#10;&#10;Description automatically generated">
              <a:extLst>
                <a:ext uri="{FF2B5EF4-FFF2-40B4-BE49-F238E27FC236}">
                  <a16:creationId xmlns:a16="http://schemas.microsoft.com/office/drawing/2014/main" id="{3154F1F1-54E6-FC3C-EDD9-663792EDB5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721852"/>
              <a:ext cx="5523126" cy="4768011"/>
            </a:xfrm>
            <a:prstGeom prst="rect">
              <a:avLst/>
            </a:prstGeom>
          </p:spPr>
        </p:pic>
        <p:sp>
          <p:nvSpPr>
            <p:cNvPr id="8" name="TextBox 7">
              <a:extLst>
                <a:ext uri="{FF2B5EF4-FFF2-40B4-BE49-F238E27FC236}">
                  <a16:creationId xmlns:a16="http://schemas.microsoft.com/office/drawing/2014/main" id="{25EFBD0D-B1D1-D5B8-2449-5536DD358E88}"/>
                </a:ext>
              </a:extLst>
            </p:cNvPr>
            <p:cNvSpPr txBox="1"/>
            <p:nvPr/>
          </p:nvSpPr>
          <p:spPr>
            <a:xfrm>
              <a:off x="9298112" y="2938409"/>
              <a:ext cx="1952090" cy="647272"/>
            </a:xfrm>
            <a:prstGeom prst="rect">
              <a:avLst/>
            </a:prstGeom>
            <a:noFill/>
          </p:spPr>
          <p:txBody>
            <a:bodyPr wrap="square" rtlCol="0">
              <a:spAutoFit/>
            </a:bodyPr>
            <a:lstStyle/>
            <a:p>
              <a:r>
                <a:rPr lang="en-US" b="1" dirty="0"/>
                <a:t>Easily 5 x higher peak runoff rate</a:t>
              </a:r>
            </a:p>
          </p:txBody>
        </p:sp>
      </p:grpSp>
      <p:sp>
        <p:nvSpPr>
          <p:cNvPr id="3" name="TextBox 2">
            <a:extLst>
              <a:ext uri="{FF2B5EF4-FFF2-40B4-BE49-F238E27FC236}">
                <a16:creationId xmlns:a16="http://schemas.microsoft.com/office/drawing/2014/main" id="{B9196D94-1D37-B856-2D02-1849F59B2B8C}"/>
              </a:ext>
            </a:extLst>
          </p:cNvPr>
          <p:cNvSpPr txBox="1"/>
          <p:nvPr/>
        </p:nvSpPr>
        <p:spPr>
          <a:xfrm>
            <a:off x="486310" y="4665868"/>
            <a:ext cx="5194242" cy="1631216"/>
          </a:xfrm>
          <a:prstGeom prst="rect">
            <a:avLst/>
          </a:prstGeom>
          <a:solidFill>
            <a:srgbClr val="FFFF00"/>
          </a:solidFill>
          <a:ln w="50800">
            <a:solidFill>
              <a:srgbClr val="C00000"/>
            </a:solidFill>
          </a:ln>
        </p:spPr>
        <p:txBody>
          <a:bodyPr wrap="square" rtlCol="0">
            <a:spAutoFit/>
          </a:bodyPr>
          <a:lstStyle/>
          <a:p>
            <a:r>
              <a:rPr lang="en-US" sz="2000" b="1" u="sng" dirty="0"/>
              <a:t>Pre-Urban</a:t>
            </a:r>
            <a:r>
              <a:rPr lang="en-US" sz="2000" b="1" dirty="0"/>
              <a:t>		</a:t>
            </a:r>
            <a:r>
              <a:rPr lang="en-US" sz="2000" b="1" u="sng" dirty="0"/>
              <a:t>Post Urban</a:t>
            </a:r>
          </a:p>
          <a:p>
            <a:pPr>
              <a:tabLst>
                <a:tab pos="3321050" algn="l"/>
              </a:tabLst>
            </a:pPr>
            <a:r>
              <a:rPr lang="en-US" sz="2000" b="1" dirty="0"/>
              <a:t>10%  runoff	55%</a:t>
            </a:r>
          </a:p>
          <a:p>
            <a:pPr>
              <a:tabLst>
                <a:tab pos="3321050" algn="l"/>
              </a:tabLst>
            </a:pPr>
            <a:r>
              <a:rPr lang="en-US" sz="2000" b="1" dirty="0"/>
              <a:t>25%  shallow infiltration	10%</a:t>
            </a:r>
          </a:p>
          <a:p>
            <a:pPr>
              <a:tabLst>
                <a:tab pos="3321050" algn="l"/>
              </a:tabLst>
            </a:pPr>
            <a:r>
              <a:rPr lang="en-US" sz="2000" b="1" dirty="0"/>
              <a:t>25%  deep infiltration	5%</a:t>
            </a:r>
          </a:p>
          <a:p>
            <a:pPr>
              <a:tabLst>
                <a:tab pos="3321050" algn="l"/>
              </a:tabLst>
            </a:pPr>
            <a:r>
              <a:rPr lang="en-US" sz="2000" b="1" dirty="0"/>
              <a:t>50%  total infiltration	15%</a:t>
            </a:r>
          </a:p>
        </p:txBody>
      </p:sp>
    </p:spTree>
    <p:extLst>
      <p:ext uri="{BB962C8B-B14F-4D97-AF65-F5344CB8AC3E}">
        <p14:creationId xmlns:p14="http://schemas.microsoft.com/office/powerpoint/2010/main" val="1418520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6BA5F-A507-B872-2AE9-88845E1C7FD4}"/>
              </a:ext>
            </a:extLst>
          </p:cNvPr>
          <p:cNvSpPr>
            <a:spLocks noGrp="1"/>
          </p:cNvSpPr>
          <p:nvPr>
            <p:ph type="title"/>
          </p:nvPr>
        </p:nvSpPr>
        <p:spPr>
          <a:xfrm rot="5400000">
            <a:off x="5541616" y="-2486111"/>
            <a:ext cx="1108768" cy="6262099"/>
          </a:xfrm>
        </p:spPr>
        <p:txBody>
          <a:bodyPr vert="vert270"/>
          <a:lstStyle/>
          <a:p>
            <a:pPr algn="ctr"/>
            <a:r>
              <a:rPr lang="en-US" dirty="0"/>
              <a:t>Manatee County E: 2024</a:t>
            </a:r>
          </a:p>
        </p:txBody>
      </p:sp>
      <p:sp>
        <p:nvSpPr>
          <p:cNvPr id="3" name="TextBox 2">
            <a:extLst>
              <a:ext uri="{FF2B5EF4-FFF2-40B4-BE49-F238E27FC236}">
                <a16:creationId xmlns:a16="http://schemas.microsoft.com/office/drawing/2014/main" id="{C203F86F-A397-2616-BAF6-515634F8AA43}"/>
              </a:ext>
            </a:extLst>
          </p:cNvPr>
          <p:cNvSpPr txBox="1"/>
          <p:nvPr/>
        </p:nvSpPr>
        <p:spPr>
          <a:xfrm>
            <a:off x="230460" y="1015648"/>
            <a:ext cx="11731079" cy="923330"/>
          </a:xfrm>
          <a:prstGeom prst="rect">
            <a:avLst/>
          </a:prstGeom>
          <a:noFill/>
        </p:spPr>
        <p:txBody>
          <a:bodyPr wrap="square" rtlCol="0">
            <a:spAutoFit/>
          </a:bodyPr>
          <a:lstStyle/>
          <a:p>
            <a:r>
              <a:rPr lang="en-US" dirty="0"/>
              <a:t>September 10, 2024, the </a:t>
            </a:r>
            <a:r>
              <a:rPr lang="en-US" dirty="0">
                <a:highlight>
                  <a:srgbClr val="FFFF00"/>
                </a:highlight>
              </a:rPr>
              <a:t>Manatee County Commission reported </a:t>
            </a:r>
            <a:r>
              <a:rPr lang="en-US" dirty="0"/>
              <a:t>real estate and commercial property </a:t>
            </a:r>
          </a:p>
          <a:p>
            <a:r>
              <a:rPr lang="en-US" dirty="0">
                <a:highlight>
                  <a:srgbClr val="FFFF00"/>
                </a:highlight>
              </a:rPr>
              <a:t>damage near $56 million </a:t>
            </a:r>
            <a:r>
              <a:rPr lang="en-US" dirty="0"/>
              <a:t>(Ref. Fox 13, Tampa Bay report), </a:t>
            </a:r>
            <a:r>
              <a:rPr lang="en-US" dirty="0">
                <a:highlight>
                  <a:srgbClr val="FFFF00"/>
                </a:highlight>
              </a:rPr>
              <a:t>and</a:t>
            </a:r>
          </a:p>
          <a:p>
            <a:r>
              <a:rPr lang="en-US" dirty="0">
                <a:highlight>
                  <a:srgbClr val="FFFF00"/>
                </a:highlight>
              </a:rPr>
              <a:t>On the order of 50 million gallons of raw and partially treated sewage was released into Manatee river</a:t>
            </a:r>
            <a:r>
              <a:rPr lang="en-US" dirty="0"/>
              <a:t>.</a:t>
            </a:r>
          </a:p>
        </p:txBody>
      </p:sp>
      <p:pic>
        <p:nvPicPr>
          <p:cNvPr id="1026" name="Picture 2">
            <a:extLst>
              <a:ext uri="{FF2B5EF4-FFF2-40B4-BE49-F238E27FC236}">
                <a16:creationId xmlns:a16="http://schemas.microsoft.com/office/drawing/2014/main" id="{F1FF6E6C-9C11-24F3-80DE-1F32CED2BB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29693" y="2223399"/>
            <a:ext cx="4562147" cy="29031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D9024B2-6E2E-4913-AB6A-7A4CC0F98048}"/>
              </a:ext>
            </a:extLst>
          </p:cNvPr>
          <p:cNvPicPr>
            <a:picLocks noChangeAspect="1"/>
          </p:cNvPicPr>
          <p:nvPr/>
        </p:nvPicPr>
        <p:blipFill>
          <a:blip r:embed="rId3"/>
          <a:stretch>
            <a:fillRect/>
          </a:stretch>
        </p:blipFill>
        <p:spPr>
          <a:xfrm>
            <a:off x="3993274" y="3301397"/>
            <a:ext cx="4730312" cy="3153541"/>
          </a:xfrm>
          <a:prstGeom prst="rect">
            <a:avLst/>
          </a:prstGeom>
          <a:ln>
            <a:solidFill>
              <a:schemeClr val="tx1"/>
            </a:solidFill>
          </a:ln>
        </p:spPr>
      </p:pic>
      <p:pic>
        <p:nvPicPr>
          <p:cNvPr id="1028" name="Picture 4">
            <a:extLst>
              <a:ext uri="{FF2B5EF4-FFF2-40B4-BE49-F238E27FC236}">
                <a16:creationId xmlns:a16="http://schemas.microsoft.com/office/drawing/2014/main" id="{69FE4FA6-5F91-4414-349C-4E07FEB459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6935514" y="2178557"/>
            <a:ext cx="4900515" cy="276210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318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6BA5F-A507-B872-2AE9-88845E1C7FD4}"/>
              </a:ext>
            </a:extLst>
          </p:cNvPr>
          <p:cNvSpPr>
            <a:spLocks noGrp="1"/>
          </p:cNvSpPr>
          <p:nvPr>
            <p:ph type="title"/>
          </p:nvPr>
        </p:nvSpPr>
        <p:spPr>
          <a:xfrm rot="5400000">
            <a:off x="5540848" y="-5220601"/>
            <a:ext cx="1108768" cy="11731080"/>
          </a:xfrm>
        </p:spPr>
        <p:txBody>
          <a:bodyPr vert="vert270">
            <a:normAutofit/>
          </a:bodyPr>
          <a:lstStyle/>
          <a:p>
            <a:pPr algn="ctr"/>
            <a:r>
              <a:rPr lang="en-US" dirty="0"/>
              <a:t>Manatee County Single Family Real Estate Market</a:t>
            </a:r>
          </a:p>
        </p:txBody>
      </p:sp>
      <p:sp>
        <p:nvSpPr>
          <p:cNvPr id="3" name="TextBox 2">
            <a:extLst>
              <a:ext uri="{FF2B5EF4-FFF2-40B4-BE49-F238E27FC236}">
                <a16:creationId xmlns:a16="http://schemas.microsoft.com/office/drawing/2014/main" id="{C203F86F-A397-2616-BAF6-515634F8AA43}"/>
              </a:ext>
            </a:extLst>
          </p:cNvPr>
          <p:cNvSpPr txBox="1"/>
          <p:nvPr/>
        </p:nvSpPr>
        <p:spPr>
          <a:xfrm>
            <a:off x="229693" y="1200466"/>
            <a:ext cx="11731079" cy="4616648"/>
          </a:xfrm>
          <a:prstGeom prst="rect">
            <a:avLst/>
          </a:prstGeom>
          <a:noFill/>
        </p:spPr>
        <p:txBody>
          <a:bodyPr wrap="square" rtlCol="0">
            <a:spAutoFit/>
          </a:bodyPr>
          <a:lstStyle/>
          <a:p>
            <a:pPr>
              <a:spcAft>
                <a:spcPts val="1800"/>
              </a:spcAft>
            </a:pPr>
            <a:r>
              <a:rPr lang="en-US" sz="2600" dirty="0"/>
              <a:t>The </a:t>
            </a:r>
            <a:r>
              <a:rPr lang="en-US" sz="2600" dirty="0">
                <a:highlight>
                  <a:srgbClr val="FFFF00"/>
                </a:highlight>
              </a:rPr>
              <a:t>2023 </a:t>
            </a:r>
            <a:r>
              <a:rPr lang="en-US" sz="2600" dirty="0"/>
              <a:t>Manatee county </a:t>
            </a:r>
            <a:r>
              <a:rPr lang="en-US" sz="2600" dirty="0">
                <a:highlight>
                  <a:srgbClr val="FFFF00"/>
                </a:highlight>
              </a:rPr>
              <a:t>single family real estate market </a:t>
            </a:r>
            <a:r>
              <a:rPr lang="en-US" sz="2600" dirty="0"/>
              <a:t>value </a:t>
            </a:r>
            <a:r>
              <a:rPr lang="en-US" sz="2600" dirty="0">
                <a:highlight>
                  <a:srgbClr val="FFFF00"/>
                </a:highlight>
              </a:rPr>
              <a:t>$3.81 billion </a:t>
            </a:r>
          </a:p>
          <a:p>
            <a:pPr>
              <a:spcAft>
                <a:spcPts val="1800"/>
              </a:spcAft>
            </a:pPr>
            <a:r>
              <a:rPr lang="en-US" sz="2600" dirty="0">
                <a:highlight>
                  <a:srgbClr val="FFFF00"/>
                </a:highlight>
              </a:rPr>
              <a:t>Average</a:t>
            </a:r>
            <a:r>
              <a:rPr lang="en-US" sz="2600" dirty="0"/>
              <a:t> of almost 7,500 houses retailed at</a:t>
            </a:r>
            <a:r>
              <a:rPr lang="en-US" sz="2600" dirty="0">
                <a:highlight>
                  <a:srgbClr val="FFFF00"/>
                </a:highlight>
              </a:rPr>
              <a:t> $510,000/home</a:t>
            </a:r>
          </a:p>
          <a:p>
            <a:pPr>
              <a:spcAft>
                <a:spcPts val="1800"/>
              </a:spcAft>
            </a:pPr>
            <a:r>
              <a:rPr lang="en-US" sz="2600" dirty="0"/>
              <a:t>The </a:t>
            </a:r>
            <a:r>
              <a:rPr lang="en-US" sz="2600" dirty="0">
                <a:highlight>
                  <a:srgbClr val="FFFF00"/>
                </a:highlight>
              </a:rPr>
              <a:t>cost to rebuild about $300,000</a:t>
            </a:r>
          </a:p>
          <a:p>
            <a:pPr>
              <a:spcAft>
                <a:spcPts val="1800"/>
              </a:spcAft>
            </a:pPr>
            <a:r>
              <a:rPr lang="en-US" sz="2600" dirty="0"/>
              <a:t>So, the </a:t>
            </a:r>
            <a:r>
              <a:rPr lang="en-US" sz="2600" dirty="0">
                <a:highlight>
                  <a:srgbClr val="FFFF00"/>
                </a:highlight>
              </a:rPr>
              <a:t>bottom line </a:t>
            </a:r>
            <a:r>
              <a:rPr lang="en-US" sz="2600" dirty="0"/>
              <a:t>is that </a:t>
            </a:r>
            <a:r>
              <a:rPr lang="en-US" sz="2600" dirty="0">
                <a:highlight>
                  <a:srgbClr val="FFFF00"/>
                </a:highlight>
              </a:rPr>
              <a:t>homeowners</a:t>
            </a:r>
            <a:r>
              <a:rPr lang="en-US" sz="2600" dirty="0"/>
              <a:t>, recently bought a $500k house, now </a:t>
            </a:r>
            <a:r>
              <a:rPr lang="en-US" sz="2600" dirty="0">
                <a:highlight>
                  <a:srgbClr val="FFFF00"/>
                </a:highlight>
              </a:rPr>
              <a:t>need to take on another $300k</a:t>
            </a:r>
            <a:r>
              <a:rPr lang="en-US" sz="2600" dirty="0"/>
              <a:t> as an unplanned expense, placing the house </a:t>
            </a:r>
            <a:r>
              <a:rPr lang="en-US" sz="2600" dirty="0">
                <a:highlight>
                  <a:srgbClr val="FFFF00"/>
                </a:highlight>
              </a:rPr>
              <a:t>60% above market value</a:t>
            </a:r>
            <a:endParaRPr lang="en-US" sz="2600" b="1" u="sng" dirty="0">
              <a:highlight>
                <a:srgbClr val="FFFF00"/>
              </a:highlight>
            </a:endParaRPr>
          </a:p>
          <a:p>
            <a:pPr>
              <a:spcAft>
                <a:spcPts val="1800"/>
              </a:spcAft>
            </a:pPr>
            <a:r>
              <a:rPr lang="en-US" sz="2600" b="1" u="sng" dirty="0">
                <a:highlight>
                  <a:srgbClr val="FFFF00"/>
                </a:highlight>
              </a:rPr>
              <a:t>The really sad news is that the County is not communicating to the citizens</a:t>
            </a:r>
            <a:r>
              <a:rPr lang="en-US" sz="2600" dirty="0">
                <a:highlight>
                  <a:srgbClr val="FFFF00"/>
                </a:highlight>
              </a:rPr>
              <a:t>, that this will happen over and over again, until the County decides to prioritize, fund, &amp; upgrade the infrastructure.</a:t>
            </a:r>
          </a:p>
        </p:txBody>
      </p:sp>
    </p:spTree>
    <p:extLst>
      <p:ext uri="{BB962C8B-B14F-4D97-AF65-F5344CB8AC3E}">
        <p14:creationId xmlns:p14="http://schemas.microsoft.com/office/powerpoint/2010/main" val="689656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6BA5F-A507-B872-2AE9-88845E1C7FD4}"/>
              </a:ext>
            </a:extLst>
          </p:cNvPr>
          <p:cNvSpPr>
            <a:spLocks noGrp="1"/>
          </p:cNvSpPr>
          <p:nvPr>
            <p:ph type="title"/>
          </p:nvPr>
        </p:nvSpPr>
        <p:spPr>
          <a:xfrm rot="5400000">
            <a:off x="5540848" y="-4230618"/>
            <a:ext cx="1108768" cy="9729629"/>
          </a:xfrm>
        </p:spPr>
        <p:txBody>
          <a:bodyPr vert="vert270">
            <a:normAutofit/>
          </a:bodyPr>
          <a:lstStyle/>
          <a:p>
            <a:pPr algn="ctr"/>
            <a:r>
              <a:rPr lang="en-US" dirty="0"/>
              <a:t>Manatee County Infrastructure</a:t>
            </a:r>
          </a:p>
        </p:txBody>
      </p:sp>
      <p:sp>
        <p:nvSpPr>
          <p:cNvPr id="3" name="TextBox 2">
            <a:extLst>
              <a:ext uri="{FF2B5EF4-FFF2-40B4-BE49-F238E27FC236}">
                <a16:creationId xmlns:a16="http://schemas.microsoft.com/office/drawing/2014/main" id="{C203F86F-A397-2616-BAF6-515634F8AA43}"/>
              </a:ext>
            </a:extLst>
          </p:cNvPr>
          <p:cNvSpPr txBox="1"/>
          <p:nvPr/>
        </p:nvSpPr>
        <p:spPr>
          <a:xfrm>
            <a:off x="229693" y="1200466"/>
            <a:ext cx="11731079" cy="4770537"/>
          </a:xfrm>
          <a:prstGeom prst="rect">
            <a:avLst/>
          </a:prstGeom>
          <a:noFill/>
        </p:spPr>
        <p:txBody>
          <a:bodyPr wrap="square" rtlCol="0">
            <a:spAutoFit/>
          </a:bodyPr>
          <a:lstStyle/>
          <a:p>
            <a:pPr>
              <a:spcAft>
                <a:spcPts val="1200"/>
              </a:spcAft>
            </a:pPr>
            <a:r>
              <a:rPr lang="en-US" sz="2400" dirty="0"/>
              <a:t>Infrastructure is primarily funded through </a:t>
            </a:r>
            <a:r>
              <a:rPr lang="en-US" sz="2400" dirty="0">
                <a:highlight>
                  <a:srgbClr val="FFFF00"/>
                </a:highlight>
              </a:rPr>
              <a:t>impact fees</a:t>
            </a:r>
            <a:endParaRPr lang="en-US" sz="2400" dirty="0"/>
          </a:p>
          <a:p>
            <a:pPr>
              <a:spcAft>
                <a:spcPts val="1200"/>
              </a:spcAft>
            </a:pPr>
            <a:r>
              <a:rPr lang="en-US" sz="2400" dirty="0"/>
              <a:t>Professional Civil Engineers and Urban Planners will tell you that infrastructure costs as </a:t>
            </a:r>
            <a:r>
              <a:rPr lang="en-US" sz="2400" dirty="0">
                <a:highlight>
                  <a:srgbClr val="FFFF00"/>
                </a:highlight>
              </a:rPr>
              <a:t>a percent of single-family real estate</a:t>
            </a:r>
            <a:r>
              <a:rPr lang="en-US" sz="2400" dirty="0"/>
              <a:t>, is between </a:t>
            </a:r>
            <a:r>
              <a:rPr lang="en-US" sz="2400" dirty="0">
                <a:highlight>
                  <a:srgbClr val="FFFF00"/>
                </a:highlight>
              </a:rPr>
              <a:t>10% and 50% </a:t>
            </a:r>
            <a:r>
              <a:rPr lang="en-US" sz="2400" dirty="0"/>
              <a:t>of the home’s initial value</a:t>
            </a:r>
          </a:p>
          <a:p>
            <a:pPr>
              <a:spcAft>
                <a:spcPts val="1200"/>
              </a:spcAft>
            </a:pPr>
            <a:endParaRPr lang="en-US" sz="2400" dirty="0"/>
          </a:p>
          <a:p>
            <a:pPr algn="ctr">
              <a:spcAft>
                <a:spcPts val="1200"/>
              </a:spcAft>
            </a:pPr>
            <a:r>
              <a:rPr lang="en-US" sz="3200" b="1" dirty="0">
                <a:highlight>
                  <a:srgbClr val="FFFF00"/>
                </a:highlight>
              </a:rPr>
              <a:t>In 2023, the County website states that they collected $62.2 million in impact fees. That is 62.2million/3.81billion = 1.6% … i.e. grossly inadequate!</a:t>
            </a:r>
          </a:p>
          <a:p>
            <a:pPr algn="ctr">
              <a:spcAft>
                <a:spcPts val="1200"/>
              </a:spcAft>
            </a:pPr>
            <a:r>
              <a:rPr lang="en-US" sz="2400" dirty="0">
                <a:highlight>
                  <a:srgbClr val="FFFF00"/>
                </a:highlight>
              </a:rPr>
              <a:t>Citizens can readily verify this for example by searching ChatGPT , CoPilot or another AI sources, using the question: “what is the cost of infrastructure as a portion of single-family real estate housing” </a:t>
            </a:r>
          </a:p>
        </p:txBody>
      </p:sp>
    </p:spTree>
    <p:extLst>
      <p:ext uri="{BB962C8B-B14F-4D97-AF65-F5344CB8AC3E}">
        <p14:creationId xmlns:p14="http://schemas.microsoft.com/office/powerpoint/2010/main" val="1949137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03F86F-A397-2616-BAF6-515634F8AA43}"/>
              </a:ext>
            </a:extLst>
          </p:cNvPr>
          <p:cNvSpPr txBox="1"/>
          <p:nvPr/>
        </p:nvSpPr>
        <p:spPr>
          <a:xfrm>
            <a:off x="229693" y="1200466"/>
            <a:ext cx="11731079" cy="4401205"/>
          </a:xfrm>
          <a:prstGeom prst="rect">
            <a:avLst/>
          </a:prstGeom>
          <a:noFill/>
        </p:spPr>
        <p:txBody>
          <a:bodyPr wrap="square" rtlCol="0">
            <a:spAutoFit/>
          </a:bodyPr>
          <a:lstStyle/>
          <a:p>
            <a:pPr>
              <a:spcAft>
                <a:spcPts val="1800"/>
              </a:spcAft>
            </a:pPr>
            <a:r>
              <a:rPr lang="en-US" sz="2400" b="1" dirty="0">
                <a:highlight>
                  <a:srgbClr val="FFFF00"/>
                </a:highlight>
              </a:rPr>
              <a:t>Now, reality starts to come into focus</a:t>
            </a:r>
            <a:r>
              <a:rPr lang="en-US" sz="2400" b="1" dirty="0"/>
              <a:t>.</a:t>
            </a:r>
          </a:p>
          <a:p>
            <a:pPr>
              <a:spcAft>
                <a:spcPts val="1800"/>
              </a:spcAft>
            </a:pPr>
            <a:r>
              <a:rPr lang="en-US" sz="2400" dirty="0">
                <a:highlight>
                  <a:srgbClr val="FFFF00"/>
                </a:highlight>
              </a:rPr>
              <a:t>Our City and County officials continues to cause a gross lag of infrastructure </a:t>
            </a:r>
            <a:r>
              <a:rPr lang="en-US" sz="2400" dirty="0"/>
              <a:t>while </a:t>
            </a:r>
            <a:r>
              <a:rPr lang="en-US" sz="2400" dirty="0">
                <a:highlight>
                  <a:srgbClr val="FFFF00"/>
                </a:highlight>
              </a:rPr>
              <a:t>accelerating</a:t>
            </a:r>
            <a:r>
              <a:rPr lang="en-US" sz="2400" dirty="0"/>
              <a:t> sprawling single-family real estate </a:t>
            </a:r>
            <a:r>
              <a:rPr lang="en-US" sz="2400" dirty="0">
                <a:highlight>
                  <a:srgbClr val="FFFF00"/>
                </a:highlight>
              </a:rPr>
              <a:t>development</a:t>
            </a:r>
            <a:r>
              <a:rPr lang="en-US" sz="2400" dirty="0"/>
              <a:t>, and </a:t>
            </a:r>
            <a:r>
              <a:rPr lang="en-US" sz="2400" dirty="0">
                <a:highlight>
                  <a:srgbClr val="FFFF00"/>
                </a:highlight>
              </a:rPr>
              <a:t>gutting impact fees giving the maximum profit to developers.</a:t>
            </a:r>
          </a:p>
          <a:p>
            <a:pPr>
              <a:spcAft>
                <a:spcPts val="1800"/>
              </a:spcAft>
            </a:pPr>
            <a:r>
              <a:rPr lang="en-US" sz="2400" dirty="0">
                <a:highlight>
                  <a:srgbClr val="FFFF00"/>
                </a:highlight>
              </a:rPr>
              <a:t>Since 2018, impact fees charged to Developers were reduced to less that 40% of what was recommended. </a:t>
            </a:r>
            <a:r>
              <a:rPr lang="en-US" sz="3600" b="1" dirty="0">
                <a:highlight>
                  <a:srgbClr val="FFFF00"/>
                </a:highlight>
              </a:rPr>
              <a:t>Why!?</a:t>
            </a:r>
          </a:p>
          <a:p>
            <a:pPr algn="ctr">
              <a:spcAft>
                <a:spcPts val="1800"/>
              </a:spcAft>
            </a:pPr>
            <a:endParaRPr lang="en-US" sz="3200" b="1" dirty="0"/>
          </a:p>
          <a:p>
            <a:pPr algn="ctr">
              <a:spcAft>
                <a:spcPts val="1800"/>
              </a:spcAft>
            </a:pPr>
            <a:r>
              <a:rPr lang="en-US" sz="3200" b="1" dirty="0">
                <a:highlight>
                  <a:srgbClr val="FFFF00"/>
                </a:highlight>
              </a:rPr>
              <a:t>The answer is not that difficult to find and is outrageous!</a:t>
            </a:r>
          </a:p>
        </p:txBody>
      </p:sp>
      <p:sp>
        <p:nvSpPr>
          <p:cNvPr id="6" name="Title 1">
            <a:extLst>
              <a:ext uri="{FF2B5EF4-FFF2-40B4-BE49-F238E27FC236}">
                <a16:creationId xmlns:a16="http://schemas.microsoft.com/office/drawing/2014/main" id="{63E68C4B-B905-23C3-FEFE-128550C2A793}"/>
              </a:ext>
            </a:extLst>
          </p:cNvPr>
          <p:cNvSpPr txBox="1">
            <a:spLocks/>
          </p:cNvSpPr>
          <p:nvPr/>
        </p:nvSpPr>
        <p:spPr>
          <a:xfrm rot="5400000">
            <a:off x="5540848" y="-4230618"/>
            <a:ext cx="1108768" cy="9729629"/>
          </a:xfrm>
          <a:prstGeom prst="rect">
            <a:avLst/>
          </a:prstGeom>
        </p:spPr>
        <p:txBody>
          <a:bodyPr vert="vert270"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Manatee County Infrastructure lag</a:t>
            </a:r>
          </a:p>
        </p:txBody>
      </p:sp>
    </p:spTree>
    <p:extLst>
      <p:ext uri="{BB962C8B-B14F-4D97-AF65-F5344CB8AC3E}">
        <p14:creationId xmlns:p14="http://schemas.microsoft.com/office/powerpoint/2010/main" val="3127724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2741</TotalTime>
  <Words>721</Words>
  <Application>Microsoft Office PowerPoint</Application>
  <PresentationFormat>Widescreen</PresentationFormat>
  <Paragraphs>50</Paragraphs>
  <Slides>11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Aptos</vt:lpstr>
      <vt:lpstr>Aptos Display</vt:lpstr>
      <vt:lpstr>Arial</vt:lpstr>
      <vt:lpstr>Office Theme</vt:lpstr>
      <vt:lpstr>Water Supply, Infrastructure  Planning &amp; Impacts</vt:lpstr>
      <vt:lpstr>Manatee County E: 1994</vt:lpstr>
      <vt:lpstr>Manatee County E: 2024</vt:lpstr>
      <vt:lpstr>Lake Manatee &amp; Sub-Catchment Areas - USGS</vt:lpstr>
      <vt:lpstr>Stormwater Handling is Part of Infrastructure</vt:lpstr>
      <vt:lpstr>Manatee County E: 2024</vt:lpstr>
      <vt:lpstr>Manatee County Single Family Real Estate Market</vt:lpstr>
      <vt:lpstr>Manatee County Infrastructure</vt:lpstr>
      <vt:lpstr>PowerPoint Presentation</vt:lpstr>
      <vt:lpstr>The Answer to Why!?</vt:lpstr>
      <vt:lpstr>Manatee County The Fix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aj123 dev</dc:creator>
  <cp:lastModifiedBy>aj123 dev</cp:lastModifiedBy>
  <cp:revision>33</cp:revision>
  <dcterms:created xsi:type="dcterms:W3CDTF">2024-09-21T16:04:35Z</dcterms:created>
  <dcterms:modified xsi:type="dcterms:W3CDTF">2025-03-26T16:08:24Z</dcterms:modified>
</cp:coreProperties>
</file>